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1430000" cy="7327900"/>
  <p:notesSz cx="11430000" cy="73279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2271649"/>
            <a:ext cx="9715500" cy="1538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4103624"/>
            <a:ext cx="8001000" cy="1831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1F0F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7324725"/>
          </a:xfrm>
          <a:custGeom>
            <a:avLst/>
            <a:gdLst/>
            <a:ahLst/>
            <a:cxnLst/>
            <a:rect l="l" t="t" r="r" b="b"/>
            <a:pathLst>
              <a:path w="11430000" h="7324725">
                <a:moveTo>
                  <a:pt x="11429999" y="7324724"/>
                </a:moveTo>
                <a:lnTo>
                  <a:pt x="0" y="73247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324724"/>
                </a:lnTo>
                <a:close/>
              </a:path>
            </a:pathLst>
          </a:custGeom>
          <a:solidFill>
            <a:srgbClr val="F6F2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7"/>
            <a:ext cx="11429999" cy="64388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143124"/>
            <a:ext cx="11429999" cy="518156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-4" y="1951453"/>
            <a:ext cx="8343900" cy="5349240"/>
          </a:xfrm>
          <a:custGeom>
            <a:avLst/>
            <a:gdLst/>
            <a:ahLst/>
            <a:cxnLst/>
            <a:rect l="l" t="t" r="r" b="b"/>
            <a:pathLst>
              <a:path w="8343900" h="5349240">
                <a:moveTo>
                  <a:pt x="8343272" y="5348964"/>
                </a:moveTo>
                <a:lnTo>
                  <a:pt x="0" y="5348964"/>
                </a:lnTo>
                <a:lnTo>
                  <a:pt x="0" y="0"/>
                </a:lnTo>
                <a:lnTo>
                  <a:pt x="8343272" y="0"/>
                </a:lnTo>
                <a:lnTo>
                  <a:pt x="8343272" y="5348964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57"/>
            <a:ext cx="11429999" cy="23047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1F0F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685417"/>
            <a:ext cx="4972050" cy="4836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685417"/>
            <a:ext cx="4972050" cy="4836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732472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25555" cy="7324725"/>
          </a:xfrm>
          <a:custGeom>
            <a:avLst/>
            <a:gdLst/>
            <a:ahLst/>
            <a:cxnLst/>
            <a:rect l="l" t="t" r="r" b="b"/>
            <a:pathLst>
              <a:path w="11425555" h="7324725">
                <a:moveTo>
                  <a:pt x="11430000" y="7327900"/>
                </a:moveTo>
                <a:lnTo>
                  <a:pt x="0" y="732790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7327900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0919" y="1136418"/>
            <a:ext cx="7829549" cy="5867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1F0F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7324725"/>
          </a:xfrm>
          <a:custGeom>
            <a:avLst/>
            <a:gdLst/>
            <a:ahLst/>
            <a:cxnLst/>
            <a:rect l="l" t="t" r="r" b="b"/>
            <a:pathLst>
              <a:path w="11430000" h="7324725">
                <a:moveTo>
                  <a:pt x="11429999" y="7324724"/>
                </a:moveTo>
                <a:lnTo>
                  <a:pt x="0" y="73247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324724"/>
                </a:lnTo>
                <a:close/>
              </a:path>
            </a:pathLst>
          </a:custGeom>
          <a:solidFill>
            <a:srgbClr val="F6F2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7"/>
            <a:ext cx="11429999" cy="64388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7"/>
            <a:ext cx="11429999" cy="732443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4166509"/>
            <a:ext cx="2143125" cy="3158490"/>
          </a:xfrm>
          <a:custGeom>
            <a:avLst/>
            <a:gdLst/>
            <a:ahLst/>
            <a:cxnLst/>
            <a:rect l="l" t="t" r="r" b="b"/>
            <a:pathLst>
              <a:path w="2143125" h="3158490">
                <a:moveTo>
                  <a:pt x="0" y="0"/>
                </a:moveTo>
                <a:lnTo>
                  <a:pt x="2142606" y="0"/>
                </a:lnTo>
                <a:lnTo>
                  <a:pt x="2142606" y="3158215"/>
                </a:lnTo>
                <a:lnTo>
                  <a:pt x="0" y="3158215"/>
                </a:lnTo>
                <a:lnTo>
                  <a:pt x="0" y="0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57"/>
            <a:ext cx="4286249" cy="7324431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4286249" y="27453"/>
            <a:ext cx="7143750" cy="7297420"/>
          </a:xfrm>
          <a:custGeom>
            <a:avLst/>
            <a:gdLst/>
            <a:ahLst/>
            <a:cxnLst/>
            <a:rect l="l" t="t" r="r" b="b"/>
            <a:pathLst>
              <a:path w="7143750" h="7297420">
                <a:moveTo>
                  <a:pt x="0" y="7324610"/>
                </a:moveTo>
                <a:lnTo>
                  <a:pt x="0" y="0"/>
                </a:lnTo>
                <a:lnTo>
                  <a:pt x="7170513" y="0"/>
                </a:lnTo>
                <a:lnTo>
                  <a:pt x="7170513" y="7324610"/>
                </a:lnTo>
                <a:lnTo>
                  <a:pt x="0" y="7324610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7324725"/>
          </a:xfrm>
          <a:custGeom>
            <a:avLst/>
            <a:gdLst/>
            <a:ahLst/>
            <a:cxnLst/>
            <a:rect l="l" t="t" r="r" b="b"/>
            <a:pathLst>
              <a:path w="11430000" h="7324725">
                <a:moveTo>
                  <a:pt x="11429999" y="7324724"/>
                </a:moveTo>
                <a:lnTo>
                  <a:pt x="0" y="73247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324724"/>
                </a:lnTo>
                <a:close/>
              </a:path>
            </a:pathLst>
          </a:custGeom>
          <a:solidFill>
            <a:srgbClr val="F6F2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57"/>
            <a:ext cx="11429999" cy="64388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7374" y="2156604"/>
            <a:ext cx="4933315" cy="1111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F1F0F4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1685417"/>
            <a:ext cx="10287000" cy="4836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6814947"/>
            <a:ext cx="3657600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6814947"/>
            <a:ext cx="2628900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6814947"/>
            <a:ext cx="2628900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3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image" Target="../media/image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3624" y="1235929"/>
            <a:ext cx="5939790" cy="372808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720725">
              <a:lnSpc>
                <a:spcPts val="5770"/>
              </a:lnSpc>
              <a:spcBef>
                <a:spcPts val="140"/>
              </a:spcBef>
            </a:pPr>
            <a:r>
              <a:rPr dirty="0" sz="4650" spc="280">
                <a:solidFill>
                  <a:srgbClr val="F1F0F4"/>
                </a:solidFill>
                <a:latin typeface="Verdana"/>
                <a:cs typeface="Verdana"/>
              </a:rPr>
              <a:t>U</a:t>
            </a:r>
            <a:r>
              <a:rPr dirty="0" sz="4650" spc="-155">
                <a:solidFill>
                  <a:srgbClr val="F1F0F4"/>
                </a:solidFill>
                <a:latin typeface="Verdana"/>
                <a:cs typeface="Verdana"/>
              </a:rPr>
              <a:t>s</a:t>
            </a:r>
            <a:r>
              <a:rPr dirty="0" sz="4650" spc="40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dirty="0" sz="4650" spc="-415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dirty="0" sz="4650" spc="170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dirty="0" sz="4650" spc="-320">
                <a:solidFill>
                  <a:srgbClr val="F1F0F4"/>
                </a:solidFill>
                <a:latin typeface="Verdana"/>
                <a:cs typeface="Verdana"/>
              </a:rPr>
              <a:t>S</a:t>
            </a:r>
            <a:r>
              <a:rPr dirty="0" sz="4650" spc="535">
                <a:solidFill>
                  <a:srgbClr val="F1F0F4"/>
                </a:solidFill>
                <a:latin typeface="Verdana"/>
                <a:cs typeface="Verdana"/>
              </a:rPr>
              <a:t>P</a:t>
            </a:r>
            <a:r>
              <a:rPr dirty="0" sz="4650" spc="-335">
                <a:solidFill>
                  <a:srgbClr val="F1F0F4"/>
                </a:solidFill>
                <a:latin typeface="Verdana"/>
                <a:cs typeface="Verdana"/>
              </a:rPr>
              <a:t>3</a:t>
            </a:r>
            <a:r>
              <a:rPr dirty="0" sz="4650" spc="-320">
                <a:solidFill>
                  <a:srgbClr val="F1F0F4"/>
                </a:solidFill>
                <a:latin typeface="Verdana"/>
                <a:cs typeface="Verdana"/>
              </a:rPr>
              <a:t>2</a:t>
            </a:r>
            <a:r>
              <a:rPr dirty="0" sz="4650" spc="-150">
                <a:solidFill>
                  <a:srgbClr val="F1F0F4"/>
                </a:solidFill>
                <a:latin typeface="Verdana"/>
                <a:cs typeface="Verdana"/>
              </a:rPr>
              <a:t>s</a:t>
            </a:r>
            <a:r>
              <a:rPr dirty="0" sz="4650" spc="-415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dirty="0" sz="4650" spc="50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dirty="0" sz="4650" spc="70">
                <a:solidFill>
                  <a:srgbClr val="F1F0F4"/>
                </a:solidFill>
                <a:latin typeface="Verdana"/>
                <a:cs typeface="Verdana"/>
              </a:rPr>
              <a:t>o  </a:t>
            </a:r>
            <a:r>
              <a:rPr dirty="0" sz="4650" spc="-15">
                <a:solidFill>
                  <a:srgbClr val="F1F0F4"/>
                </a:solidFill>
                <a:latin typeface="Verdana"/>
                <a:cs typeface="Verdana"/>
              </a:rPr>
              <a:t>G</a:t>
            </a:r>
            <a:r>
              <a:rPr dirty="0" sz="4650" spc="-5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dirty="0" sz="4650" spc="50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dirty="0" sz="4650" spc="204">
                <a:solidFill>
                  <a:srgbClr val="F1F0F4"/>
                </a:solidFill>
                <a:latin typeface="Verdana"/>
                <a:cs typeface="Verdana"/>
              </a:rPr>
              <a:t>h</a:t>
            </a:r>
            <a:r>
              <a:rPr dirty="0" sz="4650" spc="35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dirty="0" sz="4650" spc="-120">
                <a:solidFill>
                  <a:srgbClr val="F1F0F4"/>
                </a:solidFill>
                <a:latin typeface="Verdana"/>
                <a:cs typeface="Verdana"/>
              </a:rPr>
              <a:t>r</a:t>
            </a:r>
            <a:r>
              <a:rPr dirty="0" sz="4650" spc="-415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dirty="0" sz="4650" spc="125">
                <a:solidFill>
                  <a:srgbClr val="F1F0F4"/>
                </a:solidFill>
                <a:latin typeface="Verdana"/>
                <a:cs typeface="Verdana"/>
              </a:rPr>
              <a:t>R</a:t>
            </a:r>
            <a:r>
              <a:rPr dirty="0" sz="4650" spc="35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dirty="0" sz="4650" spc="-5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dirty="0" sz="4650" spc="-30">
                <a:solidFill>
                  <a:srgbClr val="F1F0F4"/>
                </a:solidFill>
                <a:latin typeface="Verdana"/>
                <a:cs typeface="Verdana"/>
              </a:rPr>
              <a:t>l</a:t>
            </a:r>
            <a:r>
              <a:rPr dirty="0" sz="4650" spc="-340">
                <a:solidFill>
                  <a:srgbClr val="F1F0F4"/>
                </a:solidFill>
                <a:latin typeface="Verdana"/>
                <a:cs typeface="Verdana"/>
              </a:rPr>
              <a:t>-</a:t>
            </a:r>
            <a:r>
              <a:rPr dirty="0" sz="4650" spc="-200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dirty="0" sz="4650" spc="-30">
                <a:solidFill>
                  <a:srgbClr val="F1F0F4"/>
                </a:solidFill>
                <a:latin typeface="Verdana"/>
                <a:cs typeface="Verdana"/>
              </a:rPr>
              <a:t>i</a:t>
            </a:r>
            <a:r>
              <a:rPr dirty="0" sz="4650" spc="409">
                <a:solidFill>
                  <a:srgbClr val="F1F0F4"/>
                </a:solidFill>
                <a:latin typeface="Verdana"/>
                <a:cs typeface="Verdana"/>
              </a:rPr>
              <a:t>m</a:t>
            </a:r>
            <a:r>
              <a:rPr dirty="0" sz="4650" spc="30">
                <a:solidFill>
                  <a:srgbClr val="F1F0F4"/>
                </a:solidFill>
                <a:latin typeface="Verdana"/>
                <a:cs typeface="Verdana"/>
              </a:rPr>
              <a:t>e  </a:t>
            </a:r>
            <a:r>
              <a:rPr dirty="0" sz="4650" spc="80">
                <a:solidFill>
                  <a:srgbClr val="F1F0F4"/>
                </a:solidFill>
                <a:latin typeface="Verdana"/>
                <a:cs typeface="Verdana"/>
              </a:rPr>
              <a:t>Meteorological </a:t>
            </a:r>
            <a:r>
              <a:rPr dirty="0" sz="4650" spc="85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dirty="0" sz="4650" spc="50">
                <a:solidFill>
                  <a:srgbClr val="F1F0F4"/>
                </a:solidFill>
                <a:latin typeface="Verdana"/>
                <a:cs typeface="Verdana"/>
              </a:rPr>
              <a:t>Data</a:t>
            </a:r>
            <a:endParaRPr sz="4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Harnessing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power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of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">
                <a:solidFill>
                  <a:srgbClr val="DBD6E4"/>
                </a:solidFill>
                <a:latin typeface="Lucida Sans Unicode"/>
                <a:cs typeface="Lucida Sans Unicode"/>
              </a:rPr>
              <a:t>ESP32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microcontrollers,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we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can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build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robust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system</a:t>
            </a:r>
            <a:endParaRPr sz="1350">
              <a:latin typeface="Lucida Sans Unicode"/>
              <a:cs typeface="Lucida Sans Unicode"/>
            </a:endParaRPr>
          </a:p>
          <a:p>
            <a:pPr marL="12700" marR="322580">
              <a:lnSpc>
                <a:spcPct val="129600"/>
              </a:lnSpc>
            </a:pP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collect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5">
                <a:solidFill>
                  <a:srgbClr val="DBD6E4"/>
                </a:solidFill>
                <a:latin typeface="Lucida Sans Unicode"/>
                <a:cs typeface="Lucida Sans Unicode"/>
              </a:rPr>
              <a:t>real-time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meteorological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data,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providing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valuable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insights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into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 </a:t>
            </a:r>
            <a:r>
              <a:rPr dirty="0" sz="1350" spc="-41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local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climate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weather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patterns.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7"/>
            <a:ext cx="11429999" cy="73244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57"/>
            <a:ext cx="11430000" cy="7324725"/>
          </a:xfrm>
          <a:custGeom>
            <a:avLst/>
            <a:gdLst/>
            <a:ahLst/>
            <a:cxnLst/>
            <a:rect l="l" t="t" r="r" b="b"/>
            <a:pathLst>
              <a:path w="11430000" h="7324725">
                <a:moveTo>
                  <a:pt x="0" y="0"/>
                </a:moveTo>
                <a:lnTo>
                  <a:pt x="11429999" y="0"/>
                </a:lnTo>
                <a:lnTo>
                  <a:pt x="11429999" y="7324466"/>
                </a:lnTo>
                <a:lnTo>
                  <a:pt x="0" y="7324466"/>
                </a:lnTo>
                <a:lnTo>
                  <a:pt x="0" y="0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3750" y="257"/>
            <a:ext cx="4286249" cy="73244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pc="85"/>
              <a:t>C</a:t>
            </a:r>
            <a:r>
              <a:rPr dirty="0" spc="80"/>
              <a:t>o</a:t>
            </a:r>
            <a:r>
              <a:rPr dirty="0" spc="165"/>
              <a:t>n</a:t>
            </a:r>
            <a:r>
              <a:rPr dirty="0" spc="150"/>
              <a:t>c</a:t>
            </a:r>
            <a:r>
              <a:rPr dirty="0" spc="-15"/>
              <a:t>l</a:t>
            </a:r>
            <a:r>
              <a:rPr dirty="0" spc="150"/>
              <a:t>u</a:t>
            </a:r>
            <a:r>
              <a:rPr dirty="0" spc="-95"/>
              <a:t>s</a:t>
            </a:r>
            <a:r>
              <a:rPr dirty="0" spc="-15"/>
              <a:t>i</a:t>
            </a:r>
            <a:r>
              <a:rPr dirty="0" spc="80"/>
              <a:t>o</a:t>
            </a:r>
            <a:r>
              <a:rPr dirty="0" spc="165"/>
              <a:t>n</a:t>
            </a:r>
            <a:r>
              <a:rPr dirty="0" spc="-295"/>
              <a:t> </a:t>
            </a:r>
            <a:r>
              <a:rPr dirty="0" spc="-25"/>
              <a:t>a</a:t>
            </a:r>
            <a:r>
              <a:rPr dirty="0" spc="165"/>
              <a:t>n</a:t>
            </a:r>
            <a:r>
              <a:rPr dirty="0" spc="200"/>
              <a:t>d</a:t>
            </a:r>
            <a:r>
              <a:rPr dirty="0" spc="-295"/>
              <a:t> </a:t>
            </a:r>
            <a:r>
              <a:rPr dirty="0" spc="210"/>
              <a:t>F</a:t>
            </a:r>
            <a:r>
              <a:rPr dirty="0" spc="150"/>
              <a:t>u</a:t>
            </a:r>
            <a:r>
              <a:rPr dirty="0" spc="50"/>
              <a:t>t</a:t>
            </a:r>
            <a:r>
              <a:rPr dirty="0" spc="150"/>
              <a:t>u</a:t>
            </a:r>
            <a:r>
              <a:rPr dirty="0" spc="-80"/>
              <a:t>r</a:t>
            </a:r>
            <a:r>
              <a:rPr dirty="0" spc="30"/>
              <a:t>e  </a:t>
            </a:r>
            <a:r>
              <a:rPr dirty="0" spc="40"/>
              <a:t>Considerations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7374" y="3229119"/>
            <a:ext cx="5883910" cy="137795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60"/>
              </a:spcBef>
            </a:pP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This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comprehensive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system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leverages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power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of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">
                <a:solidFill>
                  <a:srgbClr val="DBD6E4"/>
                </a:solidFill>
                <a:latin typeface="Lucida Sans Unicode"/>
                <a:cs typeface="Lucida Sans Unicode"/>
              </a:rPr>
              <a:t>ESP32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microcontrollers,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BD6E4"/>
                </a:solidFill>
                <a:latin typeface="Lucida Sans Unicode"/>
                <a:cs typeface="Lucida Sans Unicode"/>
              </a:rPr>
              <a:t>a </a:t>
            </a:r>
            <a:r>
              <a:rPr dirty="0" sz="1350" spc="-409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diverse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sensor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suite,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robust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transmission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gather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real-time 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meteorological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data.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scalable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modular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design,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coupled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with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advanced </a:t>
            </a:r>
            <a:r>
              <a:rPr dirty="0" sz="1350" spc="-409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visualization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analytics,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opens 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up </a:t>
            </a:r>
            <a:r>
              <a:rPr dirty="0" sz="1350" spc="-25">
                <a:solidFill>
                  <a:srgbClr val="DBD6E4"/>
                </a:solidFill>
                <a:latin typeface="Lucida Sans Unicode"/>
                <a:cs typeface="Lucida Sans Unicode"/>
              </a:rPr>
              <a:t>a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world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of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innovative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applications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in </a:t>
            </a:r>
            <a:r>
              <a:rPr dirty="0" sz="1350" spc="-41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various</a:t>
            </a:r>
            <a:r>
              <a:rPr dirty="0" sz="1350" spc="-10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industries.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73247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25555" cy="7324725"/>
          </a:xfrm>
          <a:custGeom>
            <a:avLst/>
            <a:gdLst/>
            <a:ahLst/>
            <a:cxnLst/>
            <a:rect l="l" t="t" r="r" b="b"/>
            <a:pathLst>
              <a:path w="11425555" h="7324725">
                <a:moveTo>
                  <a:pt x="11430000" y="7327900"/>
                </a:moveTo>
                <a:lnTo>
                  <a:pt x="0" y="732790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7327900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917" y="1559882"/>
            <a:ext cx="394124" cy="2802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5217" y="741478"/>
            <a:ext cx="190944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5"/>
              <a:t>Objective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505217" y="3632758"/>
            <a:ext cx="5148580" cy="1030605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dirty="0" sz="1550" spc="-6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550" spc="-1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550" spc="135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dirty="0" sz="1550" spc="1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5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550" spc="-11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550" spc="1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550" spc="-4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550" spc="-1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550" spc="1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550" spc="-5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5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550" spc="175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dirty="0" sz="1550" spc="3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550" spc="85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550" spc="1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550" spc="-1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550" spc="-375">
                <a:solidFill>
                  <a:srgbClr val="DBD6E4"/>
                </a:solidFill>
                <a:latin typeface="Verdana"/>
                <a:cs typeface="Verdana"/>
              </a:rPr>
              <a:t>:</a:t>
            </a:r>
            <a:endParaRPr sz="1550">
              <a:latin typeface="Verdana"/>
              <a:cs typeface="Verdana"/>
            </a:endParaRPr>
          </a:p>
          <a:p>
            <a:pPr marL="12700" marR="5080">
              <a:lnSpc>
                <a:spcPts val="1930"/>
              </a:lnSpc>
            </a:pP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Utilizes meteorological </a:t>
            </a:r>
            <a:r>
              <a:rPr dirty="0" sz="1250" spc="-55">
                <a:solidFill>
                  <a:srgbClr val="DBD6E4"/>
                </a:solidFill>
                <a:latin typeface="Lucida Sans Unicode"/>
                <a:cs typeface="Lucida Sans Unicode"/>
              </a:rPr>
              <a:t>data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from </a:t>
            </a:r>
            <a:r>
              <a:rPr dirty="0" sz="1250" spc="-55">
                <a:solidFill>
                  <a:srgbClr val="DBD6E4"/>
                </a:solidFill>
                <a:latin typeface="Lucida Sans Unicode"/>
                <a:cs typeface="Lucida Sans Unicode"/>
              </a:rPr>
              <a:t>IMD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and </a:t>
            </a:r>
            <a:r>
              <a:rPr dirty="0" sz="1250" spc="-100">
                <a:solidFill>
                  <a:srgbClr val="DBD6E4"/>
                </a:solidFill>
                <a:latin typeface="Lucida Sans Unicode"/>
                <a:cs typeface="Lucida Sans Unicode"/>
              </a:rPr>
              <a:t>Open-Meteo </a:t>
            </a:r>
            <a:r>
              <a:rPr dirty="0" sz="1250" spc="-15">
                <a:solidFill>
                  <a:srgbClr val="DBD6E4"/>
                </a:solidFill>
                <a:latin typeface="Lucida Sans Unicode"/>
                <a:cs typeface="Lucida Sans Unicode"/>
              </a:rPr>
              <a:t>API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to </a:t>
            </a:r>
            <a:r>
              <a:rPr dirty="0" sz="1250" spc="-65">
                <a:solidFill>
                  <a:srgbClr val="DBD6E4"/>
                </a:solidFill>
                <a:latin typeface="Lucida Sans Unicode"/>
                <a:cs typeface="Lucida Sans Unicode"/>
              </a:rPr>
              <a:t>analyze </a:t>
            </a:r>
            <a:r>
              <a:rPr dirty="0" sz="1250" spc="-6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5">
                <a:solidFill>
                  <a:srgbClr val="DBD6E4"/>
                </a:solidFill>
                <a:latin typeface="Lucida Sans Unicode"/>
                <a:cs typeface="Lucida Sans Unicode"/>
              </a:rPr>
              <a:t>historical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0">
                <a:solidFill>
                  <a:srgbClr val="DBD6E4"/>
                </a:solidFill>
                <a:latin typeface="Lucida Sans Unicode"/>
                <a:cs typeface="Lucida Sans Unicode"/>
              </a:rPr>
              <a:t>weather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5">
                <a:solidFill>
                  <a:srgbClr val="DBD6E4"/>
                </a:solidFill>
                <a:latin typeface="Lucida Sans Unicode"/>
                <a:cs typeface="Lucida Sans Unicode"/>
              </a:rPr>
              <a:t>patterns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for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cloud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burst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prediction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using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0">
                <a:solidFill>
                  <a:srgbClr val="DBD6E4"/>
                </a:solidFill>
                <a:latin typeface="Lucida Sans Unicode"/>
                <a:cs typeface="Lucida Sans Unicode"/>
              </a:rPr>
              <a:t>advanced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5">
                <a:solidFill>
                  <a:srgbClr val="DBD6E4"/>
                </a:solidFill>
                <a:latin typeface="Lucida Sans Unicode"/>
                <a:cs typeface="Lucida Sans Unicode"/>
              </a:rPr>
              <a:t>Time </a:t>
            </a:r>
            <a:r>
              <a:rPr dirty="0" sz="1250" spc="-38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55">
                <a:solidFill>
                  <a:srgbClr val="DBD6E4"/>
                </a:solidFill>
                <a:latin typeface="Lucida Sans Unicode"/>
                <a:cs typeface="Lucida Sans Unicode"/>
              </a:rPr>
              <a:t>series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algorithms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like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30">
                <a:solidFill>
                  <a:srgbClr val="DBD6E4"/>
                </a:solidFill>
                <a:latin typeface="Lucida Sans Unicode"/>
                <a:cs typeface="Lucida Sans Unicode"/>
              </a:rPr>
              <a:t>RNN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110">
                <a:solidFill>
                  <a:srgbClr val="DBD6E4"/>
                </a:solidFill>
                <a:latin typeface="Lucida Sans Unicode"/>
                <a:cs typeface="Lucida Sans Unicode"/>
              </a:rPr>
              <a:t>&amp;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25">
                <a:solidFill>
                  <a:srgbClr val="DBD6E4"/>
                </a:solidFill>
                <a:latin typeface="Lucida Sans Unicode"/>
                <a:cs typeface="Lucida Sans Unicode"/>
              </a:rPr>
              <a:t>LSTM.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217" y="5507486"/>
            <a:ext cx="4980305" cy="1030605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dirty="0" sz="1550" spc="4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550" spc="1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550" spc="-2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550" spc="-1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550" spc="-114">
                <a:solidFill>
                  <a:srgbClr val="DBD6E4"/>
                </a:solidFill>
                <a:latin typeface="Verdana"/>
                <a:cs typeface="Verdana"/>
              </a:rPr>
              <a:t>-</a:t>
            </a:r>
            <a:r>
              <a:rPr dirty="0" sz="1550" spc="-6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550" spc="-1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550" spc="135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dirty="0" sz="1550" spc="1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5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550" spc="95">
                <a:solidFill>
                  <a:srgbClr val="DBD6E4"/>
                </a:solidFill>
                <a:latin typeface="Verdana"/>
                <a:cs typeface="Verdana"/>
              </a:rPr>
              <a:t>H</a:t>
            </a:r>
            <a:r>
              <a:rPr dirty="0" sz="1550" spc="-2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550" spc="-4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550" spc="85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550" spc="95">
                <a:solidFill>
                  <a:srgbClr val="DBD6E4"/>
                </a:solidFill>
                <a:latin typeface="Verdana"/>
                <a:cs typeface="Verdana"/>
              </a:rPr>
              <a:t>w</a:t>
            </a:r>
            <a:r>
              <a:rPr dirty="0" sz="1550" spc="-2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550" spc="-4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550" spc="1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5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550" spc="85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550" spc="-2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550" spc="1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550" spc="-2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5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550" spc="3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550" spc="3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550" spc="-10">
                <a:solidFill>
                  <a:srgbClr val="DBD6E4"/>
                </a:solidFill>
                <a:latin typeface="Verdana"/>
                <a:cs typeface="Verdana"/>
              </a:rPr>
              <a:t>ll</a:t>
            </a:r>
            <a:r>
              <a:rPr dirty="0" sz="1550" spc="1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550" spc="65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550" spc="1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550" spc="-1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550" spc="3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550" spc="6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550" spc="-375">
                <a:solidFill>
                  <a:srgbClr val="DBD6E4"/>
                </a:solidFill>
                <a:latin typeface="Verdana"/>
                <a:cs typeface="Verdana"/>
              </a:rPr>
              <a:t>:</a:t>
            </a:r>
            <a:endParaRPr sz="1550">
              <a:latin typeface="Verdana"/>
              <a:cs typeface="Verdana"/>
            </a:endParaRPr>
          </a:p>
          <a:p>
            <a:pPr marL="12700" marR="5080">
              <a:lnSpc>
                <a:spcPts val="1930"/>
              </a:lnSpc>
            </a:pPr>
            <a:r>
              <a:rPr dirty="0" sz="1250" spc="-60">
                <a:solidFill>
                  <a:srgbClr val="DBD6E4"/>
                </a:solidFill>
                <a:latin typeface="Lucida Sans Unicode"/>
                <a:cs typeface="Lucida Sans Unicode"/>
              </a:rPr>
              <a:t>Integrates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50">
                <a:solidFill>
                  <a:srgbClr val="DBD6E4"/>
                </a:solidFill>
                <a:latin typeface="Lucida Sans Unicode"/>
                <a:cs typeface="Lucida Sans Unicode"/>
              </a:rPr>
              <a:t>sensors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(e.g.,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100">
                <a:solidFill>
                  <a:srgbClr val="DBD6E4"/>
                </a:solidFill>
                <a:latin typeface="Lucida Sans Unicode"/>
                <a:cs typeface="Lucida Sans Unicode"/>
              </a:rPr>
              <a:t>DHT22,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30">
                <a:solidFill>
                  <a:srgbClr val="DBD6E4"/>
                </a:solidFill>
                <a:latin typeface="Lucida Sans Unicode"/>
                <a:cs typeface="Lucida Sans Unicode"/>
              </a:rPr>
              <a:t>BMP180)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55">
                <a:solidFill>
                  <a:srgbClr val="DBD6E4"/>
                </a:solidFill>
                <a:latin typeface="Lucida Sans Unicode"/>
                <a:cs typeface="Lucida Sans Unicode"/>
              </a:rPr>
              <a:t>collect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environmental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data, </a:t>
            </a:r>
            <a:r>
              <a:rPr dirty="0" sz="1250" spc="-38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0">
                <a:solidFill>
                  <a:srgbClr val="DBD6E4"/>
                </a:solidFill>
                <a:latin typeface="Lucida Sans Unicode"/>
                <a:cs typeface="Lucida Sans Unicode"/>
              </a:rPr>
              <a:t>which </a:t>
            </a:r>
            <a:r>
              <a:rPr dirty="0" sz="1250" spc="-50">
                <a:solidFill>
                  <a:srgbClr val="DBD6E4"/>
                </a:solidFill>
                <a:latin typeface="Lucida Sans Unicode"/>
                <a:cs typeface="Lucida Sans Unicode"/>
              </a:rPr>
              <a:t>is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fed </a:t>
            </a:r>
            <a:r>
              <a:rPr dirty="0" sz="1250" spc="-80">
                <a:solidFill>
                  <a:srgbClr val="DBD6E4"/>
                </a:solidFill>
                <a:latin typeface="Lucida Sans Unicode"/>
                <a:cs typeface="Lucida Sans Unicode"/>
              </a:rPr>
              <a:t>into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the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time </a:t>
            </a:r>
            <a:r>
              <a:rPr dirty="0" sz="1250" spc="-55">
                <a:solidFill>
                  <a:srgbClr val="DBD6E4"/>
                </a:solidFill>
                <a:latin typeface="Lucida Sans Unicode"/>
                <a:cs typeface="Lucida Sans Unicode"/>
              </a:rPr>
              <a:t>series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model for </a:t>
            </a:r>
            <a:r>
              <a:rPr dirty="0" sz="1250" spc="-100">
                <a:solidFill>
                  <a:srgbClr val="DBD6E4"/>
                </a:solidFill>
                <a:latin typeface="Lucida Sans Unicode"/>
                <a:cs typeface="Lucida Sans Unicode"/>
              </a:rPr>
              <a:t>real-time </a:t>
            </a:r>
            <a:r>
              <a:rPr dirty="0" sz="1250" spc="-50">
                <a:solidFill>
                  <a:srgbClr val="DBD6E4"/>
                </a:solidFill>
                <a:latin typeface="Lucida Sans Unicode"/>
                <a:cs typeface="Lucida Sans Unicode"/>
              </a:rPr>
              <a:t>analysis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and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prediction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refinement.</a:t>
            </a:r>
            <a:endParaRPr sz="12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5217" y="1875654"/>
            <a:ext cx="5154930" cy="1030605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89"/>
              </a:spcBef>
            </a:pPr>
            <a:r>
              <a:rPr dirty="0" sz="1550" spc="175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550" spc="-4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550" spc="3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550" spc="85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550" spc="3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550" spc="-5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550" spc="10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550" spc="85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5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550" spc="-110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550" spc="3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550" spc="-1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550" spc="60">
                <a:solidFill>
                  <a:srgbClr val="DBD6E4"/>
                </a:solidFill>
                <a:latin typeface="Verdana"/>
                <a:cs typeface="Verdana"/>
              </a:rPr>
              <a:t>u</a:t>
            </a:r>
            <a:r>
              <a:rPr dirty="0" sz="1550" spc="1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550" spc="-1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550" spc="30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550" spc="6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550" spc="-375">
                <a:solidFill>
                  <a:srgbClr val="DBD6E4"/>
                </a:solidFill>
                <a:latin typeface="Verdana"/>
                <a:cs typeface="Verdana"/>
              </a:rPr>
              <a:t>:</a:t>
            </a:r>
            <a:endParaRPr sz="1550">
              <a:latin typeface="Verdana"/>
              <a:cs typeface="Verdana"/>
            </a:endParaRPr>
          </a:p>
          <a:p>
            <a:pPr algn="just" marL="12700" marR="5080">
              <a:lnSpc>
                <a:spcPts val="1930"/>
              </a:lnSpc>
            </a:pPr>
            <a:r>
              <a:rPr dirty="0" sz="1250" spc="-110">
                <a:solidFill>
                  <a:srgbClr val="DBD6E4"/>
                </a:solidFill>
                <a:latin typeface="Lucida Sans Unicode"/>
                <a:cs typeface="Lucida Sans Unicode"/>
              </a:rPr>
              <a:t>Our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solution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5">
                <a:solidFill>
                  <a:srgbClr val="DBD6E4"/>
                </a:solidFill>
                <a:latin typeface="Lucida Sans Unicode"/>
                <a:cs typeface="Lucida Sans Unicode"/>
              </a:rPr>
              <a:t>incorporates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25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unique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Multi-Layered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Architecture:</a:t>
            </a:r>
            <a:r>
              <a:rPr dirty="0" sz="12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0">
                <a:solidFill>
                  <a:srgbClr val="DBD6E4"/>
                </a:solidFill>
                <a:latin typeface="Lucida Sans Unicode"/>
                <a:cs typeface="Lucida Sans Unicode"/>
              </a:rPr>
              <a:t>This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layered </a:t>
            </a:r>
            <a:r>
              <a:rPr dirty="0" sz="1250" spc="-38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5">
                <a:solidFill>
                  <a:srgbClr val="DBD6E4"/>
                </a:solidFill>
                <a:latin typeface="Lucida Sans Unicode"/>
                <a:cs typeface="Lucida Sans Unicode"/>
              </a:rPr>
              <a:t>approach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50">
                <a:solidFill>
                  <a:srgbClr val="DBD6E4"/>
                </a:solidFill>
                <a:latin typeface="Lucida Sans Unicode"/>
                <a:cs typeface="Lucida Sans Unicode"/>
              </a:rPr>
              <a:t>allows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55">
                <a:solidFill>
                  <a:srgbClr val="DBD6E4"/>
                </a:solidFill>
                <a:latin typeface="Lucida Sans Unicode"/>
                <a:cs typeface="Lucida Sans Unicode"/>
              </a:rPr>
              <a:t>us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0">
                <a:solidFill>
                  <a:srgbClr val="DBD6E4"/>
                </a:solidFill>
                <a:latin typeface="Lucida Sans Unicode"/>
                <a:cs typeface="Lucida Sans Unicode"/>
              </a:rPr>
              <a:t>tackle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cloud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burst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prediction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0">
                <a:solidFill>
                  <a:srgbClr val="DBD6E4"/>
                </a:solidFill>
                <a:latin typeface="Lucida Sans Unicode"/>
                <a:cs typeface="Lucida Sans Unicode"/>
              </a:rPr>
              <a:t>from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85">
                <a:solidFill>
                  <a:srgbClr val="DBD6E4"/>
                </a:solidFill>
                <a:latin typeface="Lucida Sans Unicode"/>
                <a:cs typeface="Lucida Sans Unicode"/>
              </a:rPr>
              <a:t>both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100">
                <a:solidFill>
                  <a:srgbClr val="DBD6E4"/>
                </a:solidFill>
                <a:latin typeface="Lucida Sans Unicode"/>
                <a:cs typeface="Lucida Sans Unicode"/>
              </a:rPr>
              <a:t>ground-level  </a:t>
            </a:r>
            <a:r>
              <a:rPr dirty="0" sz="1250" spc="-55">
                <a:solidFill>
                  <a:srgbClr val="DBD6E4"/>
                </a:solidFill>
                <a:latin typeface="Lucida Sans Unicode"/>
                <a:cs typeface="Lucida Sans Unicode"/>
              </a:rPr>
              <a:t>sensor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100">
                <a:solidFill>
                  <a:srgbClr val="DBD6E4"/>
                </a:solidFill>
                <a:latin typeface="Lucida Sans Unicode"/>
                <a:cs typeface="Lucida Sans Unicode"/>
              </a:rPr>
              <a:t>high-altitude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0">
                <a:solidFill>
                  <a:srgbClr val="DBD6E4"/>
                </a:solidFill>
                <a:latin typeface="Lucida Sans Unicode"/>
                <a:cs typeface="Lucida Sans Unicode"/>
              </a:rPr>
              <a:t>satellite</a:t>
            </a:r>
            <a:r>
              <a:rPr dirty="0" sz="12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250" spc="-65">
                <a:solidFill>
                  <a:srgbClr val="DBD6E4"/>
                </a:solidFill>
                <a:latin typeface="Lucida Sans Unicode"/>
                <a:cs typeface="Lucida Sans Unicode"/>
              </a:rPr>
              <a:t>observations.</a:t>
            </a:r>
            <a:endParaRPr sz="125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882" y="3261187"/>
            <a:ext cx="394124" cy="3941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7882" y="5135914"/>
            <a:ext cx="394124" cy="28026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62855" y="2355019"/>
            <a:ext cx="5086349" cy="27146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7324725"/>
            <a:chOff x="0" y="0"/>
            <a:chExt cx="11430000" cy="7324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7"/>
              <a:ext cx="11429999" cy="73244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2"/>
              <a:ext cx="11430000" cy="7324725"/>
            </a:xfrm>
            <a:custGeom>
              <a:avLst/>
              <a:gdLst/>
              <a:ahLst/>
              <a:cxnLst/>
              <a:rect l="l" t="t" r="r" b="b"/>
              <a:pathLst>
                <a:path w="11430000" h="7324725">
                  <a:moveTo>
                    <a:pt x="11430000" y="0"/>
                  </a:moveTo>
                  <a:lnTo>
                    <a:pt x="9316415" y="0"/>
                  </a:lnTo>
                  <a:lnTo>
                    <a:pt x="9316415" y="31648"/>
                  </a:lnTo>
                  <a:lnTo>
                    <a:pt x="0" y="31648"/>
                  </a:lnTo>
                  <a:lnTo>
                    <a:pt x="0" y="7324712"/>
                  </a:lnTo>
                  <a:lnTo>
                    <a:pt x="11425047" y="7324712"/>
                  </a:lnTo>
                  <a:lnTo>
                    <a:pt x="11425047" y="2423820"/>
                  </a:lnTo>
                  <a:lnTo>
                    <a:pt x="11430000" y="2423820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D092B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4" y="2296245"/>
            <a:ext cx="622173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85"/>
              <a:t>C</a:t>
            </a:r>
            <a:r>
              <a:rPr dirty="0" spc="80"/>
              <a:t>o</a:t>
            </a:r>
            <a:r>
              <a:rPr dirty="0" spc="320"/>
              <a:t>m</a:t>
            </a:r>
            <a:r>
              <a:rPr dirty="0" spc="200"/>
              <a:t>p</a:t>
            </a:r>
            <a:r>
              <a:rPr dirty="0" spc="-80"/>
              <a:t>r</a:t>
            </a:r>
            <a:r>
              <a:rPr dirty="0" spc="40"/>
              <a:t>e</a:t>
            </a:r>
            <a:r>
              <a:rPr dirty="0" spc="165"/>
              <a:t>h</a:t>
            </a:r>
            <a:r>
              <a:rPr dirty="0" spc="40"/>
              <a:t>e</a:t>
            </a:r>
            <a:r>
              <a:rPr dirty="0" spc="165"/>
              <a:t>n</a:t>
            </a:r>
            <a:r>
              <a:rPr dirty="0" spc="-95"/>
              <a:t>s</a:t>
            </a:r>
            <a:r>
              <a:rPr dirty="0" spc="-15"/>
              <a:t>i</a:t>
            </a:r>
            <a:r>
              <a:rPr dirty="0" spc="-155"/>
              <a:t>v</a:t>
            </a:r>
            <a:r>
              <a:rPr dirty="0" spc="40"/>
              <a:t>e</a:t>
            </a:r>
            <a:r>
              <a:rPr dirty="0" spc="-295"/>
              <a:t> </a:t>
            </a:r>
            <a:r>
              <a:rPr dirty="0" spc="-215"/>
              <a:t>S</a:t>
            </a:r>
            <a:r>
              <a:rPr dirty="0" spc="40"/>
              <a:t>e</a:t>
            </a:r>
            <a:r>
              <a:rPr dirty="0" spc="165"/>
              <a:t>n</a:t>
            </a:r>
            <a:r>
              <a:rPr dirty="0" spc="-95"/>
              <a:t>s</a:t>
            </a:r>
            <a:r>
              <a:rPr dirty="0" spc="80"/>
              <a:t>o</a:t>
            </a:r>
            <a:r>
              <a:rPr dirty="0" spc="-80"/>
              <a:t>r</a:t>
            </a:r>
            <a:r>
              <a:rPr dirty="0" spc="-295"/>
              <a:t> </a:t>
            </a:r>
            <a:r>
              <a:rPr dirty="0" spc="-215"/>
              <a:t>S</a:t>
            </a:r>
            <a:r>
              <a:rPr dirty="0" spc="150"/>
              <a:t>u</a:t>
            </a:r>
            <a:r>
              <a:rPr dirty="0" spc="-15"/>
              <a:t>i</a:t>
            </a:r>
            <a:r>
              <a:rPr dirty="0" spc="50"/>
              <a:t>t</a:t>
            </a:r>
            <a:r>
              <a:rPr dirty="0" spc="40"/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7374" y="3215379"/>
            <a:ext cx="3038475" cy="138493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26600"/>
              </a:lnSpc>
              <a:spcBef>
                <a:spcPts val="30"/>
              </a:spcBef>
            </a:pPr>
            <a:r>
              <a:rPr dirty="0" sz="1650" spc="-50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dirty="0" sz="1650" spc="35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dirty="0" sz="1650" spc="185">
                <a:solidFill>
                  <a:srgbClr val="F1F0F4"/>
                </a:solidFill>
                <a:latin typeface="Verdana"/>
                <a:cs typeface="Verdana"/>
              </a:rPr>
              <a:t>m</a:t>
            </a:r>
            <a:r>
              <a:rPr dirty="0" sz="1650" spc="114">
                <a:solidFill>
                  <a:srgbClr val="F1F0F4"/>
                </a:solidFill>
                <a:latin typeface="Verdana"/>
                <a:cs typeface="Verdana"/>
              </a:rPr>
              <a:t>p</a:t>
            </a:r>
            <a:r>
              <a:rPr dirty="0" sz="1650" spc="35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dirty="0" sz="1650" spc="-30">
                <a:solidFill>
                  <a:srgbClr val="F1F0F4"/>
                </a:solidFill>
                <a:latin typeface="Verdana"/>
                <a:cs typeface="Verdana"/>
              </a:rPr>
              <a:t>r</a:t>
            </a:r>
            <a:r>
              <a:rPr dirty="0" sz="165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dirty="0" sz="1650" spc="35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dirty="0" sz="1650" spc="90">
                <a:solidFill>
                  <a:srgbClr val="F1F0F4"/>
                </a:solidFill>
                <a:latin typeface="Verdana"/>
                <a:cs typeface="Verdana"/>
              </a:rPr>
              <a:t>u</a:t>
            </a:r>
            <a:r>
              <a:rPr dirty="0" sz="1650" spc="-30">
                <a:solidFill>
                  <a:srgbClr val="F1F0F4"/>
                </a:solidFill>
                <a:latin typeface="Verdana"/>
                <a:cs typeface="Verdana"/>
              </a:rPr>
              <a:t>r</a:t>
            </a:r>
            <a:r>
              <a:rPr dirty="0" sz="1650" spc="35">
                <a:solidFill>
                  <a:srgbClr val="F1F0F4"/>
                </a:solidFill>
                <a:latin typeface="Verdana"/>
                <a:cs typeface="Verdana"/>
              </a:rPr>
              <a:t>e</a:t>
            </a:r>
            <a:r>
              <a:rPr dirty="0" sz="1650" spc="-140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dirty="0" sz="1650" spc="95">
                <a:solidFill>
                  <a:srgbClr val="F1F0F4"/>
                </a:solidFill>
                <a:latin typeface="Verdana"/>
                <a:cs typeface="Verdana"/>
              </a:rPr>
              <a:t>n</a:t>
            </a:r>
            <a:r>
              <a:rPr dirty="0" sz="1650" spc="114">
                <a:solidFill>
                  <a:srgbClr val="F1F0F4"/>
                </a:solidFill>
                <a:latin typeface="Verdana"/>
                <a:cs typeface="Verdana"/>
              </a:rPr>
              <a:t>d</a:t>
            </a:r>
            <a:r>
              <a:rPr dirty="0" sz="1650" spc="-140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dirty="0" sz="1650" spc="130">
                <a:solidFill>
                  <a:srgbClr val="F1F0F4"/>
                </a:solidFill>
                <a:latin typeface="Verdana"/>
                <a:cs typeface="Verdana"/>
              </a:rPr>
              <a:t>H</a:t>
            </a:r>
            <a:r>
              <a:rPr dirty="0" sz="1650" spc="90">
                <a:solidFill>
                  <a:srgbClr val="F1F0F4"/>
                </a:solidFill>
                <a:latin typeface="Verdana"/>
                <a:cs typeface="Verdana"/>
              </a:rPr>
              <a:t>u</a:t>
            </a:r>
            <a:r>
              <a:rPr dirty="0" sz="1650" spc="185">
                <a:solidFill>
                  <a:srgbClr val="F1F0F4"/>
                </a:solidFill>
                <a:latin typeface="Verdana"/>
                <a:cs typeface="Verdana"/>
              </a:rPr>
              <a:t>m</a:t>
            </a:r>
            <a:r>
              <a:rPr dirty="0" sz="1650">
                <a:solidFill>
                  <a:srgbClr val="F1F0F4"/>
                </a:solidFill>
                <a:latin typeface="Verdana"/>
                <a:cs typeface="Verdana"/>
              </a:rPr>
              <a:t>i</a:t>
            </a:r>
            <a:r>
              <a:rPr dirty="0" sz="1650" spc="114">
                <a:solidFill>
                  <a:srgbClr val="F1F0F4"/>
                </a:solidFill>
                <a:latin typeface="Verdana"/>
                <a:cs typeface="Verdana"/>
              </a:rPr>
              <a:t>d</a:t>
            </a:r>
            <a:r>
              <a:rPr dirty="0" sz="1650">
                <a:solidFill>
                  <a:srgbClr val="F1F0F4"/>
                </a:solidFill>
                <a:latin typeface="Verdana"/>
                <a:cs typeface="Verdana"/>
              </a:rPr>
              <a:t>i</a:t>
            </a:r>
            <a:r>
              <a:rPr dirty="0" sz="1650" spc="35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dirty="0" sz="1650" spc="-50">
                <a:solidFill>
                  <a:srgbClr val="F1F0F4"/>
                </a:solidFill>
                <a:latin typeface="Verdana"/>
                <a:cs typeface="Verdana"/>
              </a:rPr>
              <a:t>y 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DHT11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sensor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accurately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measures 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temperature and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relative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humidity,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enabling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comprehensive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environmental 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monitoring.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5847" y="3215379"/>
            <a:ext cx="3075305" cy="11182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8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dirty="0" sz="1650">
                <a:solidFill>
                  <a:srgbClr val="F1F0F4"/>
                </a:solidFill>
                <a:latin typeface="Verdana"/>
                <a:cs typeface="Verdana"/>
              </a:rPr>
              <a:t>i</a:t>
            </a:r>
            <a:r>
              <a:rPr dirty="0" sz="1650" spc="-30">
                <a:solidFill>
                  <a:srgbClr val="F1F0F4"/>
                </a:solidFill>
                <a:latin typeface="Verdana"/>
                <a:cs typeface="Verdana"/>
              </a:rPr>
              <a:t>r</a:t>
            </a:r>
            <a:r>
              <a:rPr dirty="0" sz="1650" spc="-140">
                <a:solidFill>
                  <a:srgbClr val="F1F0F4"/>
                </a:solidFill>
                <a:latin typeface="Verdana"/>
                <a:cs typeface="Verdana"/>
              </a:rPr>
              <a:t> </a:t>
            </a:r>
            <a:r>
              <a:rPr dirty="0" sz="1650" spc="114">
                <a:solidFill>
                  <a:srgbClr val="F1F0F4"/>
                </a:solidFill>
                <a:latin typeface="Verdana"/>
                <a:cs typeface="Verdana"/>
              </a:rPr>
              <a:t>Q</a:t>
            </a:r>
            <a:r>
              <a:rPr dirty="0" sz="1650" spc="90">
                <a:solidFill>
                  <a:srgbClr val="F1F0F4"/>
                </a:solidFill>
                <a:latin typeface="Verdana"/>
                <a:cs typeface="Verdana"/>
              </a:rPr>
              <a:t>u</a:t>
            </a:r>
            <a:r>
              <a:rPr dirty="0" sz="1650">
                <a:solidFill>
                  <a:srgbClr val="F1F0F4"/>
                </a:solidFill>
                <a:latin typeface="Verdana"/>
                <a:cs typeface="Verdana"/>
              </a:rPr>
              <a:t>a</a:t>
            </a:r>
            <a:r>
              <a:rPr dirty="0" sz="1650">
                <a:solidFill>
                  <a:srgbClr val="F1F0F4"/>
                </a:solidFill>
                <a:latin typeface="Verdana"/>
                <a:cs typeface="Verdana"/>
              </a:rPr>
              <a:t>li</a:t>
            </a:r>
            <a:r>
              <a:rPr dirty="0" sz="1650" spc="35">
                <a:solidFill>
                  <a:srgbClr val="F1F0F4"/>
                </a:solidFill>
                <a:latin typeface="Verdana"/>
                <a:cs typeface="Verdana"/>
              </a:rPr>
              <a:t>t</a:t>
            </a:r>
            <a:r>
              <a:rPr dirty="0" sz="1650" spc="-65">
                <a:solidFill>
                  <a:srgbClr val="F1F0F4"/>
                </a:solidFill>
                <a:latin typeface="Verdana"/>
                <a:cs typeface="Verdana"/>
              </a:rPr>
              <a:t>y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MQ135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air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quality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sensor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tracks 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changes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air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quality,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which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can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indicate 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incoming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weather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patterns.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4339" y="3215379"/>
            <a:ext cx="2776855" cy="8515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50">
                <a:solidFill>
                  <a:srgbClr val="F1F0F4"/>
                </a:solidFill>
                <a:latin typeface="Verdana"/>
                <a:cs typeface="Verdana"/>
              </a:rPr>
              <a:t>Precipitation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Rain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sensor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module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provide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valuable 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on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precipitation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levels.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73247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25555" cy="7324725"/>
          </a:xfrm>
          <a:custGeom>
            <a:avLst/>
            <a:gdLst/>
            <a:ahLst/>
            <a:cxnLst/>
            <a:rect l="l" t="t" r="r" b="b"/>
            <a:pathLst>
              <a:path w="11425555" h="7324725">
                <a:moveTo>
                  <a:pt x="11430000" y="7327900"/>
                </a:moveTo>
                <a:lnTo>
                  <a:pt x="0" y="732790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7327900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286249" cy="7324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6325" y="3359934"/>
            <a:ext cx="428624" cy="304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86325" y="5334000"/>
            <a:ext cx="428624" cy="4286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6325" y="1331109"/>
            <a:ext cx="428624" cy="3047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73624" y="442176"/>
            <a:ext cx="583501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0"/>
              <a:t>R</a:t>
            </a:r>
            <a:r>
              <a:rPr dirty="0" spc="40"/>
              <a:t>e</a:t>
            </a:r>
            <a:r>
              <a:rPr dirty="0" spc="-15"/>
              <a:t>li</a:t>
            </a:r>
            <a:r>
              <a:rPr dirty="0" spc="-25"/>
              <a:t>a</a:t>
            </a:r>
            <a:r>
              <a:rPr dirty="0" spc="200"/>
              <a:t>b</a:t>
            </a:r>
            <a:r>
              <a:rPr dirty="0" spc="-15"/>
              <a:t>l</a:t>
            </a:r>
            <a:r>
              <a:rPr dirty="0" spc="40"/>
              <a:t>e</a:t>
            </a:r>
            <a:r>
              <a:rPr dirty="0" spc="-295"/>
              <a:t> </a:t>
            </a:r>
            <a:r>
              <a:rPr dirty="0" spc="204"/>
              <a:t>D</a:t>
            </a:r>
            <a:r>
              <a:rPr dirty="0" spc="-25"/>
              <a:t>a</a:t>
            </a:r>
            <a:r>
              <a:rPr dirty="0" spc="50"/>
              <a:t>t</a:t>
            </a:r>
            <a:r>
              <a:rPr dirty="0" spc="-25"/>
              <a:t>a</a:t>
            </a:r>
            <a:r>
              <a:rPr dirty="0" spc="-295"/>
              <a:t> </a:t>
            </a:r>
            <a:r>
              <a:rPr dirty="0" spc="-130"/>
              <a:t>T</a:t>
            </a:r>
            <a:r>
              <a:rPr dirty="0" spc="-80"/>
              <a:t>r</a:t>
            </a:r>
            <a:r>
              <a:rPr dirty="0" spc="-25"/>
              <a:t>a</a:t>
            </a:r>
            <a:r>
              <a:rPr dirty="0" spc="165"/>
              <a:t>n</a:t>
            </a:r>
            <a:r>
              <a:rPr dirty="0" spc="-95"/>
              <a:t>s</a:t>
            </a:r>
            <a:r>
              <a:rPr dirty="0" spc="320"/>
              <a:t>m</a:t>
            </a:r>
            <a:r>
              <a:rPr dirty="0" spc="-15"/>
              <a:t>i</a:t>
            </a:r>
            <a:r>
              <a:rPr dirty="0" spc="-95"/>
              <a:t>ss</a:t>
            </a:r>
            <a:r>
              <a:rPr dirty="0" spc="-15"/>
              <a:t>i</a:t>
            </a:r>
            <a:r>
              <a:rPr dirty="0" spc="80"/>
              <a:t>o</a:t>
            </a:r>
            <a:r>
              <a:rPr dirty="0" spc="165"/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73624" y="3818759"/>
            <a:ext cx="5765165" cy="8515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6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u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-95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collected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is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securely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stored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Firebase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cloud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platform,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ensuring </a:t>
            </a:r>
            <a:r>
              <a:rPr dirty="0" sz="1350" spc="-409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easy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5">
                <a:solidFill>
                  <a:srgbClr val="DBD6E4"/>
                </a:solidFill>
                <a:latin typeface="Lucida Sans Unicode"/>
                <a:cs typeface="Lucida Sans Unicode"/>
              </a:rPr>
              <a:t>access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14">
                <a:solidFill>
                  <a:srgbClr val="DBD6E4"/>
                </a:solidFill>
                <a:latin typeface="Lucida Sans Unicode"/>
                <a:cs typeface="Lucida Sans Unicode"/>
              </a:rPr>
              <a:t>long-term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retention.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3624" y="5857109"/>
            <a:ext cx="5389245" cy="8515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75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215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35">
                <a:solidFill>
                  <a:srgbClr val="DBD6E4"/>
                </a:solidFill>
                <a:latin typeface="Verdana"/>
                <a:cs typeface="Verdana"/>
              </a:rPr>
              <a:t>ss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130">
                <a:solidFill>
                  <a:srgbClr val="DBD6E4"/>
                </a:solidFill>
                <a:latin typeface="Lucida Sans Unicode"/>
                <a:cs typeface="Lucida Sans Unicode"/>
              </a:rPr>
              <a:t>On-board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processing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on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">
                <a:solidFill>
                  <a:srgbClr val="DBD6E4"/>
                </a:solidFill>
                <a:latin typeface="Lucida Sans Unicode"/>
                <a:cs typeface="Lucida Sans Unicode"/>
              </a:rPr>
              <a:t>ESP32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microcontrollers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allows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for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5">
                <a:solidFill>
                  <a:srgbClr val="DBD6E4"/>
                </a:solidFill>
                <a:latin typeface="Lucida Sans Unicode"/>
                <a:cs typeface="Lucida Sans Unicode"/>
              </a:rPr>
              <a:t>real-time </a:t>
            </a:r>
            <a:r>
              <a:rPr dirty="0" sz="1350" spc="-41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analysis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decision-making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at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edge.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3624" y="1789935"/>
            <a:ext cx="5877560" cy="8515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8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95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650" spc="215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 spc="-105">
                <a:solidFill>
                  <a:srgbClr val="DBD6E4"/>
                </a:solidFill>
                <a:latin typeface="Verdana"/>
                <a:cs typeface="Verdana"/>
              </a:rPr>
              <a:t>-</a:t>
            </a:r>
            <a:r>
              <a:rPr dirty="0" sz="1650" spc="13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240">
                <a:solidFill>
                  <a:srgbClr val="DBD6E4"/>
                </a:solidFill>
                <a:latin typeface="Verdana"/>
                <a:cs typeface="Verdana"/>
              </a:rPr>
              <a:t>W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215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Utilizing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ESP-NOW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protocol,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system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can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reliably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transmit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between </a:t>
            </a:r>
            <a:r>
              <a:rPr dirty="0" sz="1350" spc="-41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">
                <a:solidFill>
                  <a:srgbClr val="DBD6E4"/>
                </a:solidFill>
                <a:latin typeface="Lucida Sans Unicode"/>
                <a:cs typeface="Lucida Sans Unicode"/>
              </a:rPr>
              <a:t>ESP32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nodes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without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need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for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central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Wi-Fi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network.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4" y="3173669"/>
            <a:ext cx="465645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0"/>
              <a:t>R</a:t>
            </a:r>
            <a:r>
              <a:rPr dirty="0" spc="80"/>
              <a:t>o</a:t>
            </a:r>
            <a:r>
              <a:rPr dirty="0" spc="200"/>
              <a:t>b</a:t>
            </a:r>
            <a:r>
              <a:rPr dirty="0" spc="150"/>
              <a:t>u</a:t>
            </a:r>
            <a:r>
              <a:rPr dirty="0" spc="-95"/>
              <a:t>s</a:t>
            </a:r>
            <a:r>
              <a:rPr dirty="0" spc="50"/>
              <a:t>t</a:t>
            </a:r>
            <a:r>
              <a:rPr dirty="0" spc="-295"/>
              <a:t> </a:t>
            </a:r>
            <a:r>
              <a:rPr dirty="0" spc="400"/>
              <a:t>P</a:t>
            </a:r>
            <a:r>
              <a:rPr dirty="0" spc="80"/>
              <a:t>o</a:t>
            </a:r>
            <a:r>
              <a:rPr dirty="0" spc="225"/>
              <a:t>w</a:t>
            </a:r>
            <a:r>
              <a:rPr dirty="0" spc="40"/>
              <a:t>e</a:t>
            </a:r>
            <a:r>
              <a:rPr dirty="0" spc="-80"/>
              <a:t>r</a:t>
            </a:r>
            <a:r>
              <a:rPr dirty="0" spc="-295"/>
              <a:t> </a:t>
            </a:r>
            <a:r>
              <a:rPr dirty="0" spc="-215"/>
              <a:t>S</a:t>
            </a:r>
            <a:r>
              <a:rPr dirty="0" spc="150"/>
              <a:t>u</a:t>
            </a:r>
            <a:r>
              <a:rPr dirty="0" spc="200"/>
              <a:t>pp</a:t>
            </a:r>
            <a:r>
              <a:rPr dirty="0" spc="-15"/>
              <a:t>l</a:t>
            </a:r>
            <a:r>
              <a:rPr dirty="0" spc="-155"/>
              <a:t>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571" y="3934815"/>
            <a:ext cx="3419474" cy="1952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8349" y="4102328"/>
            <a:ext cx="2814320" cy="13849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60"/>
              </a:spcBef>
            </a:pPr>
            <a:r>
              <a:rPr dirty="0" sz="1650" spc="6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u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u</a:t>
            </a:r>
            <a:r>
              <a:rPr dirty="0" sz="1650" spc="-35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endParaRPr sz="165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345"/>
              </a:spcBef>
            </a:pP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reliable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power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supply,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such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5">
                <a:solidFill>
                  <a:srgbClr val="DBD6E4"/>
                </a:solidFill>
                <a:latin typeface="Lucida Sans Unicode"/>
                <a:cs typeface="Lucida Sans Unicode"/>
              </a:rPr>
              <a:t>as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endParaRPr sz="135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29600"/>
              </a:lnSpc>
            </a:pP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solar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panel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system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battery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bank, 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ensures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uninterrupted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collection </a:t>
            </a:r>
            <a:r>
              <a:rPr dirty="0" sz="1350" spc="-41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transmission.</a:t>
            </a:r>
            <a:endParaRPr sz="135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3671" y="3934815"/>
            <a:ext cx="3419474" cy="19526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35450" y="4102328"/>
            <a:ext cx="3014980" cy="13849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60"/>
              </a:spcBef>
            </a:pPr>
            <a:r>
              <a:rPr dirty="0" sz="1650" spc="8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r>
              <a:rPr dirty="0" sz="1650" spc="-65">
                <a:solidFill>
                  <a:srgbClr val="DBD6E4"/>
                </a:solidFill>
                <a:latin typeface="Verdana"/>
                <a:cs typeface="Verdana"/>
              </a:rPr>
              <a:t>y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8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10">
                <a:solidFill>
                  <a:srgbClr val="DBD6E4"/>
                </a:solidFill>
                <a:latin typeface="Verdana"/>
                <a:cs typeface="Verdana"/>
              </a:rPr>
              <a:t>ff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 spc="-65">
                <a:solidFill>
                  <a:srgbClr val="DBD6E4"/>
                </a:solidFill>
                <a:latin typeface="Verdana"/>
                <a:cs typeface="Verdana"/>
              </a:rPr>
              <a:t>y</a:t>
            </a:r>
            <a:endParaRPr sz="1650">
              <a:latin typeface="Verdana"/>
              <a:cs typeface="Verdana"/>
            </a:endParaRPr>
          </a:p>
          <a:p>
            <a:pPr algn="just" marL="12700" marR="5080">
              <a:lnSpc>
                <a:spcPts val="2100"/>
              </a:lnSpc>
            </a:pP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Careful power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management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strategies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on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 </a:t>
            </a:r>
            <a:r>
              <a:rPr dirty="0" sz="1350" spc="-5">
                <a:solidFill>
                  <a:srgbClr val="DBD6E4"/>
                </a:solidFill>
                <a:latin typeface="Lucida Sans Unicode"/>
                <a:cs typeface="Lucida Sans Unicode"/>
              </a:rPr>
              <a:t>ESP32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microcontrollers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optimize </a:t>
            </a:r>
            <a:r>
              <a:rPr dirty="0" sz="1350" spc="-41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energy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consumption,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maximizing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system's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runtime.</a:t>
            </a:r>
            <a:endParaRPr sz="13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0771" y="3934815"/>
            <a:ext cx="3419474" cy="19526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02550" y="4155906"/>
            <a:ext cx="111252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30">
                <a:solidFill>
                  <a:srgbClr val="DBD6E4"/>
                </a:solidFill>
                <a:latin typeface="Verdana"/>
                <a:cs typeface="Verdana"/>
              </a:rPr>
              <a:t>Resilience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2550" y="4455944"/>
            <a:ext cx="294449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robust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power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supply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maintains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02550" y="4722644"/>
            <a:ext cx="236093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system's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operation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even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during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2550" y="4989344"/>
            <a:ext cx="273050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periods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of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inclement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weather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or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grid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02550" y="5256044"/>
            <a:ext cx="67500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outages.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7324725"/>
            <a:chOff x="0" y="0"/>
            <a:chExt cx="11430000" cy="7324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29999" cy="66770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429999" cy="732472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0" y="20269"/>
            <a:ext cx="11425555" cy="7305040"/>
          </a:xfrm>
          <a:custGeom>
            <a:avLst/>
            <a:gdLst/>
            <a:ahLst/>
            <a:cxnLst/>
            <a:rect l="l" t="t" r="r" b="b"/>
            <a:pathLst>
              <a:path w="11425555" h="7305040">
                <a:moveTo>
                  <a:pt x="0" y="0"/>
                </a:moveTo>
                <a:lnTo>
                  <a:pt x="11430000" y="0"/>
                </a:lnTo>
                <a:lnTo>
                  <a:pt x="11430000" y="7307620"/>
                </a:lnTo>
                <a:lnTo>
                  <a:pt x="0" y="7307620"/>
                </a:lnTo>
                <a:lnTo>
                  <a:pt x="0" y="0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3750" y="0"/>
            <a:ext cx="4286249" cy="73247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7374" y="691620"/>
            <a:ext cx="4834255" cy="1063625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20"/>
              </a:spcBef>
            </a:pPr>
            <a:r>
              <a:rPr dirty="0" spc="204"/>
              <a:t>D</a:t>
            </a:r>
            <a:r>
              <a:rPr dirty="0" spc="-25"/>
              <a:t>a</a:t>
            </a:r>
            <a:r>
              <a:rPr dirty="0" spc="50"/>
              <a:t>t</a:t>
            </a:r>
            <a:r>
              <a:rPr dirty="0" spc="-25"/>
              <a:t>a</a:t>
            </a:r>
            <a:r>
              <a:rPr dirty="0" spc="-295"/>
              <a:t> </a:t>
            </a:r>
            <a:r>
              <a:rPr dirty="0" spc="65"/>
              <a:t>V</a:t>
            </a:r>
            <a:r>
              <a:rPr dirty="0" spc="-15"/>
              <a:t>i</a:t>
            </a:r>
            <a:r>
              <a:rPr dirty="0" spc="-95"/>
              <a:t>s</a:t>
            </a:r>
            <a:r>
              <a:rPr dirty="0" spc="150"/>
              <a:t>u</a:t>
            </a:r>
            <a:r>
              <a:rPr dirty="0" spc="-25"/>
              <a:t>a</a:t>
            </a:r>
            <a:r>
              <a:rPr dirty="0" spc="-15"/>
              <a:t>li</a:t>
            </a:r>
            <a:r>
              <a:rPr dirty="0" spc="-40"/>
              <a:t>z</a:t>
            </a:r>
            <a:r>
              <a:rPr dirty="0" spc="-25"/>
              <a:t>a</a:t>
            </a:r>
            <a:r>
              <a:rPr dirty="0" spc="50"/>
              <a:t>t</a:t>
            </a:r>
            <a:r>
              <a:rPr dirty="0" spc="-15"/>
              <a:t>i</a:t>
            </a:r>
            <a:r>
              <a:rPr dirty="0" spc="80"/>
              <a:t>o</a:t>
            </a:r>
            <a:r>
              <a:rPr dirty="0" spc="165"/>
              <a:t>n</a:t>
            </a:r>
            <a:r>
              <a:rPr dirty="0" spc="-295"/>
              <a:t> </a:t>
            </a:r>
            <a:r>
              <a:rPr dirty="0" spc="-25"/>
              <a:t>a</a:t>
            </a:r>
            <a:r>
              <a:rPr dirty="0" spc="165"/>
              <a:t>n</a:t>
            </a:r>
            <a:r>
              <a:rPr dirty="0" spc="140"/>
              <a:t>d  </a:t>
            </a:r>
            <a:r>
              <a:rPr dirty="0" spc="125"/>
              <a:t>A</a:t>
            </a:r>
            <a:r>
              <a:rPr dirty="0" spc="165"/>
              <a:t>n</a:t>
            </a:r>
            <a:r>
              <a:rPr dirty="0" spc="-25"/>
              <a:t>a</a:t>
            </a:r>
            <a:r>
              <a:rPr dirty="0" spc="-15"/>
              <a:t>l</a:t>
            </a:r>
            <a:r>
              <a:rPr dirty="0" spc="-155"/>
              <a:t>y</a:t>
            </a:r>
            <a:r>
              <a:rPr dirty="0" spc="-295"/>
              <a:t> </a:t>
            </a:r>
            <a:r>
              <a:rPr dirty="0" spc="50"/>
              <a:t>t</a:t>
            </a:r>
            <a:r>
              <a:rPr dirty="0" spc="-15"/>
              <a:t>i</a:t>
            </a:r>
            <a:r>
              <a:rPr dirty="0" spc="150"/>
              <a:t>c</a:t>
            </a:r>
            <a:r>
              <a:rPr dirty="0" spc="-95"/>
              <a:t>s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865" y="1981308"/>
            <a:ext cx="1095374" cy="45243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98115" y="2249310"/>
            <a:ext cx="11874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45">
                <a:solidFill>
                  <a:srgbClr val="DBD6E4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474" y="3952856"/>
            <a:ext cx="17208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25">
                <a:solidFill>
                  <a:srgbClr val="DBD6E4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921" y="5391131"/>
            <a:ext cx="17081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30">
                <a:solidFill>
                  <a:srgbClr val="DBD6E4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87525" y="3844271"/>
            <a:ext cx="4458335" cy="8515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130">
                <a:solidFill>
                  <a:srgbClr val="DBD6E4"/>
                </a:solidFill>
                <a:latin typeface="Verdana"/>
                <a:cs typeface="Verdana"/>
              </a:rPr>
              <a:t>H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-35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8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 spc="-65">
                <a:solidFill>
                  <a:srgbClr val="DBD6E4"/>
                </a:solidFill>
                <a:latin typeface="Verdana"/>
                <a:cs typeface="Verdana"/>
              </a:rPr>
              <a:t>y</a:t>
            </a:r>
            <a:r>
              <a:rPr dirty="0" sz="1650" spc="-35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-35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Comprehensive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logging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in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Firebase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allows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for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14">
                <a:solidFill>
                  <a:srgbClr val="DBD6E4"/>
                </a:solidFill>
                <a:latin typeface="Lucida Sans Unicode"/>
                <a:cs typeface="Lucida Sans Unicode"/>
              </a:rPr>
              <a:t>in-depth 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analysis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of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trends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patterns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over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time.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7525" y="5282546"/>
            <a:ext cx="4500880" cy="8515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215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-65">
                <a:solidFill>
                  <a:srgbClr val="DBD6E4"/>
                </a:solidFill>
                <a:latin typeface="Verdana"/>
                <a:cs typeface="Verdana"/>
              </a:rPr>
              <a:t>v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220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li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Advanced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analytics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can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leverage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5">
                <a:solidFill>
                  <a:srgbClr val="DBD6E4"/>
                </a:solidFill>
                <a:latin typeface="Lucida Sans Unicode"/>
                <a:cs typeface="Lucida Sans Unicode"/>
              </a:rPr>
              <a:t>real-time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historical 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generate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reliable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weather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forecasts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predictions.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7525" y="2139296"/>
            <a:ext cx="4427855" cy="11182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7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 spc="-105">
                <a:solidFill>
                  <a:srgbClr val="DBD6E4"/>
                </a:solidFill>
                <a:latin typeface="Verdana"/>
                <a:cs typeface="Verdana"/>
              </a:rPr>
              <a:t>-</a:t>
            </a:r>
            <a:r>
              <a:rPr dirty="0" sz="1650" spc="-50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185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220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web-based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dashboard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provides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live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updates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on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the 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collected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meteorological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data,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enabling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immediate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insights </a:t>
            </a:r>
            <a:r>
              <a:rPr dirty="0" sz="1350" spc="-409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decision-making.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5186" y="442176"/>
            <a:ext cx="430276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130"/>
              <a:t>T</a:t>
            </a:r>
            <a:r>
              <a:rPr dirty="0" spc="40"/>
              <a:t>e</a:t>
            </a:r>
            <a:r>
              <a:rPr dirty="0" spc="150"/>
              <a:t>c</a:t>
            </a:r>
            <a:r>
              <a:rPr dirty="0" spc="165"/>
              <a:t>hn</a:t>
            </a:r>
            <a:r>
              <a:rPr dirty="0" spc="-15"/>
              <a:t>i</a:t>
            </a:r>
            <a:r>
              <a:rPr dirty="0" spc="150"/>
              <a:t>c</a:t>
            </a:r>
            <a:r>
              <a:rPr dirty="0" spc="-25"/>
              <a:t>a</a:t>
            </a:r>
            <a:r>
              <a:rPr dirty="0" spc="-15"/>
              <a:t>l</a:t>
            </a:r>
            <a:r>
              <a:rPr dirty="0" spc="-295"/>
              <a:t> </a:t>
            </a:r>
            <a:r>
              <a:rPr dirty="0" spc="125"/>
              <a:t>A</a:t>
            </a:r>
            <a:r>
              <a:rPr dirty="0" spc="200"/>
              <a:t>pp</a:t>
            </a:r>
            <a:r>
              <a:rPr dirty="0" spc="-80"/>
              <a:t>r</a:t>
            </a:r>
            <a:r>
              <a:rPr dirty="0" spc="80"/>
              <a:t>o</a:t>
            </a:r>
            <a:r>
              <a:rPr dirty="0" spc="-25"/>
              <a:t>a</a:t>
            </a:r>
            <a:r>
              <a:rPr dirty="0" spc="150"/>
              <a:t>c</a:t>
            </a:r>
            <a:r>
              <a:rPr dirty="0" spc="165"/>
              <a:t>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2144" cy="73247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57"/>
            <a:ext cx="11430000" cy="7324725"/>
          </a:xfrm>
          <a:custGeom>
            <a:avLst/>
            <a:gdLst/>
            <a:ahLst/>
            <a:cxnLst/>
            <a:rect l="l" t="t" r="r" b="b"/>
            <a:pathLst>
              <a:path w="11430000" h="7324725">
                <a:moveTo>
                  <a:pt x="0" y="0"/>
                </a:moveTo>
                <a:lnTo>
                  <a:pt x="11430000" y="0"/>
                </a:lnTo>
                <a:lnTo>
                  <a:pt x="11430000" y="7324467"/>
                </a:lnTo>
                <a:lnTo>
                  <a:pt x="0" y="7324467"/>
                </a:lnTo>
                <a:lnTo>
                  <a:pt x="0" y="0"/>
                </a:lnTo>
                <a:close/>
              </a:path>
            </a:pathLst>
          </a:custGeom>
          <a:solidFill>
            <a:srgbClr val="0D092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1538" y="257"/>
            <a:ext cx="4748460" cy="73244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4" y="559939"/>
            <a:ext cx="4672330" cy="1063625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20"/>
              </a:spcBef>
            </a:pPr>
            <a:r>
              <a:rPr dirty="0" spc="-215"/>
              <a:t>S</a:t>
            </a:r>
            <a:r>
              <a:rPr dirty="0" spc="150"/>
              <a:t>c</a:t>
            </a:r>
            <a:r>
              <a:rPr dirty="0" spc="-25"/>
              <a:t>a</a:t>
            </a:r>
            <a:r>
              <a:rPr dirty="0" spc="-15"/>
              <a:t>l</a:t>
            </a:r>
            <a:r>
              <a:rPr dirty="0" spc="-25"/>
              <a:t>a</a:t>
            </a:r>
            <a:r>
              <a:rPr dirty="0" spc="200"/>
              <a:t>b</a:t>
            </a:r>
            <a:r>
              <a:rPr dirty="0" spc="-15"/>
              <a:t>l</a:t>
            </a:r>
            <a:r>
              <a:rPr dirty="0" spc="40"/>
              <a:t>e</a:t>
            </a:r>
            <a:r>
              <a:rPr dirty="0" spc="-295"/>
              <a:t> </a:t>
            </a:r>
            <a:r>
              <a:rPr dirty="0" spc="-25"/>
              <a:t>a</a:t>
            </a:r>
            <a:r>
              <a:rPr dirty="0" spc="165"/>
              <a:t>n</a:t>
            </a:r>
            <a:r>
              <a:rPr dirty="0" spc="200"/>
              <a:t>d</a:t>
            </a:r>
            <a:r>
              <a:rPr dirty="0" spc="-295"/>
              <a:t> </a:t>
            </a:r>
            <a:r>
              <a:rPr dirty="0" spc="395"/>
              <a:t>M</a:t>
            </a:r>
            <a:r>
              <a:rPr dirty="0" spc="80"/>
              <a:t>o</a:t>
            </a:r>
            <a:r>
              <a:rPr dirty="0" spc="200"/>
              <a:t>d</a:t>
            </a:r>
            <a:r>
              <a:rPr dirty="0" spc="150"/>
              <a:t>u</a:t>
            </a:r>
            <a:r>
              <a:rPr dirty="0" spc="-15"/>
              <a:t>l</a:t>
            </a:r>
            <a:r>
              <a:rPr dirty="0" spc="-25"/>
              <a:t>a</a:t>
            </a:r>
            <a:r>
              <a:rPr dirty="0" spc="-70"/>
              <a:t>r  </a:t>
            </a:r>
            <a:r>
              <a:rPr dirty="0" spc="85"/>
              <a:t>Design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218" y="1843998"/>
            <a:ext cx="990599" cy="47529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2924" y="4030725"/>
            <a:ext cx="17208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25">
                <a:solidFill>
                  <a:srgbClr val="DBD6E4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371" y="5573774"/>
            <a:ext cx="17081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30">
                <a:solidFill>
                  <a:srgbClr val="DBD6E4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9565" y="2497200"/>
            <a:ext cx="11874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45">
                <a:solidFill>
                  <a:srgbClr val="DBD6E4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1800" y="5084189"/>
            <a:ext cx="4570730" cy="11182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6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u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-185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30">
                <a:solidFill>
                  <a:srgbClr val="DBD6E4"/>
                </a:solidFill>
                <a:latin typeface="Lucida Sans Unicode"/>
                <a:cs typeface="Lucida Sans Unicode"/>
              </a:rPr>
              <a:t>Seamless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with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cloud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platforms,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such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5">
                <a:solidFill>
                  <a:srgbClr val="DBD6E4"/>
                </a:solidFill>
                <a:latin typeface="Lucida Sans Unicode"/>
                <a:cs typeface="Lucida Sans Unicode"/>
              </a:rPr>
              <a:t>as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Firebase, </a:t>
            </a:r>
            <a:r>
              <a:rPr dirty="0" sz="1350" spc="-409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ensures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secure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storage,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remote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35">
                <a:solidFill>
                  <a:srgbClr val="DBD6E4"/>
                </a:solidFill>
                <a:latin typeface="Lucida Sans Unicode"/>
                <a:cs typeface="Lucida Sans Unicode"/>
              </a:rPr>
              <a:t>access,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advanced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data 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processing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capabilities.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01800" y="2007615"/>
            <a:ext cx="4606925" cy="11182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8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80">
                <a:solidFill>
                  <a:srgbClr val="DBD6E4"/>
                </a:solidFill>
                <a:latin typeface="Verdana"/>
                <a:cs typeface="Verdana"/>
              </a:rPr>
              <a:t>x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b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13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 spc="130">
                <a:solidFill>
                  <a:srgbClr val="DBD6E4"/>
                </a:solidFill>
                <a:latin typeface="Verdana"/>
                <a:cs typeface="Verdana"/>
              </a:rPr>
              <a:t>w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k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</a:pP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modular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architecture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allows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for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easy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expansion,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enabling </a:t>
            </a:r>
            <a:r>
              <a:rPr dirty="0" sz="1350" spc="-41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deployment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of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multiple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ESP32-based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weather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stations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35">
                <a:solidFill>
                  <a:srgbClr val="DBD6E4"/>
                </a:solidFill>
                <a:latin typeface="Lucida Sans Unicode"/>
                <a:cs typeface="Lucida Sans Unicode"/>
              </a:rPr>
              <a:t>across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wide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area.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1800" y="3541140"/>
            <a:ext cx="4744085" cy="111823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6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li</a:t>
            </a:r>
            <a:r>
              <a:rPr dirty="0" sz="1650" spc="-5">
                <a:solidFill>
                  <a:srgbClr val="DBD6E4"/>
                </a:solidFill>
                <a:latin typeface="Verdana"/>
                <a:cs typeface="Verdana"/>
              </a:rPr>
              <a:t>z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220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185">
                <a:solidFill>
                  <a:srgbClr val="DBD6E4"/>
                </a:solidFill>
                <a:latin typeface="Verdana"/>
                <a:cs typeface="Verdana"/>
              </a:rPr>
              <a:t>m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  <a:spcBef>
                <a:spcPts val="15"/>
              </a:spcBef>
            </a:pP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central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hub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coordinates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collection,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storage,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 </a:t>
            </a:r>
            <a:r>
              <a:rPr dirty="0" sz="1350" spc="-409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analysis,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providing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DBD6E4"/>
                </a:solidFill>
                <a:latin typeface="Lucida Sans Unicode"/>
                <a:cs typeface="Lucida Sans Unicode"/>
              </a:rPr>
              <a:t>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unified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view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of</a:t>
            </a:r>
            <a:r>
              <a:rPr dirty="0" sz="1350" spc="-95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meteorological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information.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7"/>
            <a:ext cx="11429999" cy="73244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257"/>
            <a:ext cx="11430000" cy="6438900"/>
            <a:chOff x="0" y="257"/>
            <a:chExt cx="11430000" cy="6438900"/>
          </a:xfrm>
        </p:grpSpPr>
        <p:sp>
          <p:nvSpPr>
            <p:cNvPr id="4" name="object 4"/>
            <p:cNvSpPr/>
            <p:nvPr/>
          </p:nvSpPr>
          <p:spPr>
            <a:xfrm>
              <a:off x="0" y="514"/>
              <a:ext cx="11421110" cy="6438900"/>
            </a:xfrm>
            <a:custGeom>
              <a:avLst/>
              <a:gdLst/>
              <a:ahLst/>
              <a:cxnLst/>
              <a:rect l="l" t="t" r="r" b="b"/>
              <a:pathLst>
                <a:path w="11421110" h="6438900">
                  <a:moveTo>
                    <a:pt x="0" y="0"/>
                  </a:moveTo>
                  <a:lnTo>
                    <a:pt x="11421084" y="0"/>
                  </a:lnTo>
                  <a:lnTo>
                    <a:pt x="11421084" y="6438642"/>
                  </a:lnTo>
                  <a:lnTo>
                    <a:pt x="0" y="6438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92B">
                <a:alpha val="74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7"/>
              <a:ext cx="11429999" cy="21428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571" y="4192119"/>
              <a:ext cx="514349" cy="504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3671" y="4192119"/>
              <a:ext cx="514349" cy="504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0771" y="4192119"/>
              <a:ext cx="514349" cy="5048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7374" y="3235662"/>
            <a:ext cx="505333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395"/>
              <a:t>I</a:t>
            </a:r>
            <a:r>
              <a:rPr dirty="0" spc="165"/>
              <a:t>nn</a:t>
            </a:r>
            <a:r>
              <a:rPr dirty="0" spc="80"/>
              <a:t>o</a:t>
            </a:r>
            <a:r>
              <a:rPr dirty="0" spc="-155"/>
              <a:t>v</a:t>
            </a:r>
            <a:r>
              <a:rPr dirty="0" spc="-25"/>
              <a:t>a</a:t>
            </a:r>
            <a:r>
              <a:rPr dirty="0" spc="50"/>
              <a:t>t</a:t>
            </a:r>
            <a:r>
              <a:rPr dirty="0" spc="-15"/>
              <a:t>i</a:t>
            </a:r>
            <a:r>
              <a:rPr dirty="0" spc="-155"/>
              <a:t>v</a:t>
            </a:r>
            <a:r>
              <a:rPr dirty="0" spc="40"/>
              <a:t>e</a:t>
            </a:r>
            <a:r>
              <a:rPr dirty="0" spc="-295"/>
              <a:t> </a:t>
            </a:r>
            <a:r>
              <a:rPr dirty="0" spc="125"/>
              <a:t>A</a:t>
            </a:r>
            <a:r>
              <a:rPr dirty="0" spc="200"/>
              <a:t>pp</a:t>
            </a:r>
            <a:r>
              <a:rPr dirty="0" spc="-15"/>
              <a:t>li</a:t>
            </a:r>
            <a:r>
              <a:rPr dirty="0" spc="150"/>
              <a:t>c</a:t>
            </a:r>
            <a:r>
              <a:rPr dirty="0" spc="-25"/>
              <a:t>a</a:t>
            </a:r>
            <a:r>
              <a:rPr dirty="0" spc="50"/>
              <a:t>t</a:t>
            </a:r>
            <a:r>
              <a:rPr dirty="0" spc="-15"/>
              <a:t>i</a:t>
            </a:r>
            <a:r>
              <a:rPr dirty="0" spc="80"/>
              <a:t>o</a:t>
            </a:r>
            <a:r>
              <a:rPr dirty="0" spc="165"/>
              <a:t>n</a:t>
            </a:r>
            <a:r>
              <a:rPr dirty="0" spc="-95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41827" y="4268192"/>
            <a:ext cx="17081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30">
                <a:solidFill>
                  <a:srgbClr val="DBD6E4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11696" y="4178656"/>
            <a:ext cx="2705735" cy="139446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120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-35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-35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215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d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-35">
                <a:solidFill>
                  <a:srgbClr val="DBD6E4"/>
                </a:solidFill>
                <a:latin typeface="Verdana"/>
                <a:cs typeface="Verdana"/>
              </a:rPr>
              <a:t>ss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  <a:spcBef>
                <a:spcPts val="15"/>
              </a:spcBef>
            </a:pP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Early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warning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systems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can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leverage 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meteorological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to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predict 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mitigate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natural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disasters,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0">
                <a:solidFill>
                  <a:srgbClr val="DBD6E4"/>
                </a:solidFill>
                <a:latin typeface="Lucida Sans Unicode"/>
                <a:cs typeface="Lucida Sans Unicode"/>
              </a:rPr>
              <a:t>such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1350" spc="-15">
                <a:solidFill>
                  <a:srgbClr val="DBD6E4"/>
                </a:solidFill>
                <a:latin typeface="Lucida Sans Unicode"/>
                <a:cs typeface="Lucida Sans Unicode"/>
              </a:rPr>
              <a:t>as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floods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storms.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8787" y="4178656"/>
            <a:ext cx="2477770" cy="167068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U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114">
                <a:solidFill>
                  <a:srgbClr val="DBD6E4"/>
                </a:solidFill>
                <a:latin typeface="Verdana"/>
                <a:cs typeface="Verdana"/>
              </a:rPr>
              <a:t>b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215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nn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ts val="2100"/>
              </a:lnSpc>
              <a:spcBef>
                <a:spcPts val="15"/>
              </a:spcBef>
            </a:pP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City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planners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can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use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data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to 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improve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infrastructure, 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transportation,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0">
                <a:solidFill>
                  <a:srgbClr val="DBD6E4"/>
                </a:solidFill>
                <a:latin typeface="Lucida Sans Unicode"/>
                <a:cs typeface="Lucida Sans Unicode"/>
              </a:rPr>
              <a:t>public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safety</a:t>
            </a:r>
            <a:endParaRPr sz="1350">
              <a:latin typeface="Lucida Sans Unicode"/>
              <a:cs typeface="Lucida Sans Unicode"/>
            </a:endParaRPr>
          </a:p>
          <a:p>
            <a:pPr marL="12700" marR="369570">
              <a:lnSpc>
                <a:spcPts val="2180"/>
              </a:lnSpc>
            </a:pP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initiatives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based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on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55">
                <a:solidFill>
                  <a:srgbClr val="DBD6E4"/>
                </a:solidFill>
                <a:latin typeface="Lucida Sans Unicode"/>
                <a:cs typeface="Lucida Sans Unicode"/>
              </a:rPr>
              <a:t>weather 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patterns.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4587" y="4103826"/>
            <a:ext cx="2700655" cy="1529080"/>
          </a:xfrm>
          <a:prstGeom prst="rect">
            <a:avLst/>
          </a:prstGeom>
        </p:spPr>
        <p:txBody>
          <a:bodyPr wrap="square" lIns="0" tIns="1454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dirty="0" sz="1650" spc="215">
                <a:solidFill>
                  <a:srgbClr val="DBD6E4"/>
                </a:solidFill>
                <a:latin typeface="Verdana"/>
                <a:cs typeface="Verdana"/>
              </a:rPr>
              <a:t>P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-35">
                <a:solidFill>
                  <a:srgbClr val="DBD6E4"/>
                </a:solidFill>
                <a:latin typeface="Verdana"/>
                <a:cs typeface="Verdana"/>
              </a:rPr>
              <a:t>s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55">
                <a:solidFill>
                  <a:srgbClr val="DBD6E4"/>
                </a:solidFill>
                <a:latin typeface="Verdana"/>
                <a:cs typeface="Verdana"/>
              </a:rPr>
              <a:t>o</a:t>
            </a:r>
            <a:r>
              <a:rPr dirty="0" sz="1650" spc="95">
                <a:solidFill>
                  <a:srgbClr val="DBD6E4"/>
                </a:solidFill>
                <a:latin typeface="Verdana"/>
                <a:cs typeface="Verdana"/>
              </a:rPr>
              <a:t>n</a:t>
            </a:r>
            <a:r>
              <a:rPr dirty="0" sz="1650" spc="-140">
                <a:solidFill>
                  <a:srgbClr val="DBD6E4"/>
                </a:solidFill>
                <a:latin typeface="Verdana"/>
                <a:cs typeface="Verdana"/>
              </a:rPr>
              <a:t> </a:t>
            </a:r>
            <a:r>
              <a:rPr dirty="0" sz="1650" spc="80">
                <a:solidFill>
                  <a:srgbClr val="DBD6E4"/>
                </a:solidFill>
                <a:latin typeface="Verdana"/>
                <a:cs typeface="Verdana"/>
              </a:rPr>
              <a:t>A</a:t>
            </a:r>
            <a:r>
              <a:rPr dirty="0" sz="1650" spc="125">
                <a:solidFill>
                  <a:srgbClr val="DBD6E4"/>
                </a:solidFill>
                <a:latin typeface="Verdana"/>
                <a:cs typeface="Verdana"/>
              </a:rPr>
              <a:t>g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i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c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u</a:t>
            </a:r>
            <a:r>
              <a:rPr dirty="0" sz="1650">
                <a:solidFill>
                  <a:srgbClr val="DBD6E4"/>
                </a:solidFill>
                <a:latin typeface="Verdana"/>
                <a:cs typeface="Verdana"/>
              </a:rPr>
              <a:t>l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t</a:t>
            </a:r>
            <a:r>
              <a:rPr dirty="0" sz="1650" spc="90">
                <a:solidFill>
                  <a:srgbClr val="DBD6E4"/>
                </a:solidFill>
                <a:latin typeface="Verdana"/>
                <a:cs typeface="Verdana"/>
              </a:rPr>
              <a:t>u</a:t>
            </a:r>
            <a:r>
              <a:rPr dirty="0" sz="1650" spc="-30">
                <a:solidFill>
                  <a:srgbClr val="DBD6E4"/>
                </a:solidFill>
                <a:latin typeface="Verdana"/>
                <a:cs typeface="Verdana"/>
              </a:rPr>
              <a:t>r</a:t>
            </a:r>
            <a:r>
              <a:rPr dirty="0" sz="1650" spc="35">
                <a:solidFill>
                  <a:srgbClr val="DBD6E4"/>
                </a:solidFill>
                <a:latin typeface="Verdana"/>
                <a:cs typeface="Verdana"/>
              </a:rPr>
              <a:t>e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350" spc="-45">
                <a:solidFill>
                  <a:srgbClr val="DBD6E4"/>
                </a:solidFill>
                <a:latin typeface="Lucida Sans Unicode"/>
                <a:cs typeface="Lucida Sans Unicode"/>
              </a:rPr>
              <a:t>Farmers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DBD6E4"/>
                </a:solidFill>
                <a:latin typeface="Lucida Sans Unicode"/>
                <a:cs typeface="Lucida Sans Unicode"/>
              </a:rPr>
              <a:t>can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optimize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90">
                <a:solidFill>
                  <a:srgbClr val="DBD6E4"/>
                </a:solidFill>
                <a:latin typeface="Lucida Sans Unicode"/>
                <a:cs typeface="Lucida Sans Unicode"/>
              </a:rPr>
              <a:t>irrigation,</a:t>
            </a:r>
            <a:endParaRPr sz="1350">
              <a:latin typeface="Lucida Sans Unicode"/>
              <a:cs typeface="Lucida Sans Unicode"/>
            </a:endParaRPr>
          </a:p>
          <a:p>
            <a:pPr marL="12700" marR="5080">
              <a:lnSpc>
                <a:spcPct val="129600"/>
              </a:lnSpc>
            </a:pP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pest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control,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and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0">
                <a:solidFill>
                  <a:srgbClr val="DBD6E4"/>
                </a:solidFill>
                <a:latin typeface="Lucida Sans Unicode"/>
                <a:cs typeface="Lucida Sans Unicode"/>
              </a:rPr>
              <a:t>crop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management 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based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DBD6E4"/>
                </a:solidFill>
                <a:latin typeface="Lucida Sans Unicode"/>
                <a:cs typeface="Lucida Sans Unicode"/>
              </a:rPr>
              <a:t>on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75">
                <a:solidFill>
                  <a:srgbClr val="DBD6E4"/>
                </a:solidFill>
                <a:latin typeface="Lucida Sans Unicode"/>
                <a:cs typeface="Lucida Sans Unicode"/>
              </a:rPr>
              <a:t>the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105">
                <a:solidFill>
                  <a:srgbClr val="DBD6E4"/>
                </a:solidFill>
                <a:latin typeface="Lucida Sans Unicode"/>
                <a:cs typeface="Lucida Sans Unicode"/>
              </a:rPr>
              <a:t>real-time</a:t>
            </a:r>
            <a:r>
              <a:rPr dirty="0" sz="1350" spc="-100">
                <a:solidFill>
                  <a:srgbClr val="DBD6E4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60">
                <a:solidFill>
                  <a:srgbClr val="DBD6E4"/>
                </a:solidFill>
                <a:latin typeface="Lucida Sans Unicode"/>
                <a:cs typeface="Lucida Sans Unicode"/>
              </a:rPr>
              <a:t>weather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350" spc="-65">
                <a:solidFill>
                  <a:srgbClr val="DBD6E4"/>
                </a:solidFill>
                <a:latin typeface="Lucida Sans Unicode"/>
                <a:cs typeface="Lucida Sans Unicode"/>
              </a:rPr>
              <a:t>data.</a:t>
            </a:r>
            <a:endParaRPr sz="13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77994" y="4277030"/>
            <a:ext cx="17208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25">
                <a:solidFill>
                  <a:srgbClr val="DBD6E4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0100" y="4266729"/>
            <a:ext cx="11874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45">
                <a:solidFill>
                  <a:srgbClr val="DBD6E4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JaTiN SaRdAnA</dc:creator>
  <cp:keywords>DAGUN0cjp2Y,BAEStTnHmB4</cp:keywords>
  <dc:title>cloud burst prediction - hardware.pdf</dc:title>
  <dcterms:created xsi:type="dcterms:W3CDTF">2024-10-22T18:45:35Z</dcterms:created>
  <dcterms:modified xsi:type="dcterms:W3CDTF">2024-10-22T18:45:35Z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2024-10-22T00:00:00Z</vt:filetime>
  </property>
  <property fmtid="{D5CDD505-2E9C-101B-9397-08002B2CF9AE}" pid="3" name="Creator">
    <vt:lpwstr>Canva</vt:lpwstr>
  </property>
  <property fmtid="{D5CDD505-2E9C-101B-9397-08002B2CF9AE}" pid="4" name="LastSaved">
    <vt:filetime>2024-10-22T00:00:00Z</vt:filetime>
  </property>
</Properties>
</file>